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6.png" ContentType="image/png"/>
  <Override PartName="/ppt/media/image23.gif" ContentType="image/gif"/>
  <Override PartName="/ppt/media/image10.png" ContentType="image/png"/>
  <Override PartName="/ppt/media/image35.jpeg" ContentType="image/jpeg"/>
  <Override PartName="/ppt/media/image30.png" ContentType="image/png"/>
  <Override PartName="/ppt/media/image5.png" ContentType="image/png"/>
  <Override PartName="/ppt/media/image28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22.jpeg" ContentType="image/jpeg"/>
  <Override PartName="/ppt/media/image9.png" ContentType="image/png"/>
  <Override PartName="/ppt/media/image7.png" ContentType="image/png"/>
  <Override PartName="/ppt/media/image34.jpeg" ContentType="image/jpeg"/>
  <Override PartName="/ppt/media/image12.png" ContentType="image/png"/>
  <Override PartName="/ppt/media/image8.png" ContentType="image/png"/>
  <Override PartName="/ppt/media/image13.png" ContentType="image/png"/>
  <Override PartName="/ppt/media/image4.png" ContentType="image/png"/>
  <Override PartName="/ppt/media/image33.jpeg" ContentType="image/jpeg"/>
  <Override PartName="/ppt/media/image27.png" ContentType="image/png"/>
  <Override PartName="/ppt/media/image3.png" ContentType="image/png"/>
  <Override PartName="/ppt/media/image17.jpeg" ContentType="image/jpe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jpeg" ContentType="image/jpe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502BF9B-6D41-46CB-A9D3-1A2F8D37D61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Good Evening everyone, we’re excited to be back here sharing our project’s latest status with you after a summery little break.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0522AA8-1BA5-401D-91A5-C90B23F0F38E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311760" y="113220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311760" y="291672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4B17C2E-DA99-4676-AF9D-F2C7BAAB2C95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311760" y="113220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7840" y="113220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311760" y="291672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7840" y="291672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11E3090-96EB-47AF-B2E4-C877252B120C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311760" y="113220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192480" y="113220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73200" y="113220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311760" y="291672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192480" y="291672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73200" y="291672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7E33FAC-3AFC-4DE2-B2D4-2DDC790FFD19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94B9DA-A96D-454D-8AB4-9A9AE8BA5A6E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311760" y="113220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61E96A-06F2-4B6C-89C8-C78DA6806243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311760" y="113220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B9434A-9191-4C29-A0BD-679F401C7A7A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311760" y="113220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7840" y="113220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A456CE-2742-4B2C-B7CC-87746FFA0E97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A0FBD2-5E4D-42A6-9E0E-34EDE8E1F93E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E01832-13FD-4F70-AAA5-CF125AC440DD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311760" y="113220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7840" y="113220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311760" y="291672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F4DBCF-0233-4D00-B5B5-46213462EB02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311760" y="113220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6EF2237-F1F7-4AEF-806C-6D5881F92F5B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311760" y="113220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7840" y="113220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7840" y="291672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AF1846-B336-46C8-8848-DA5802C4581E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311760" y="113220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7840" y="113220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311760" y="291672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30CE89-2425-49C6-B702-7DBF535ECE8E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311760" y="113220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311760" y="291672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1B8F3D-C119-4D00-A6D4-6933C38F9A8C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311760" y="113220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7840" y="113220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311760" y="291672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7840" y="291672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15E12C-7FD9-4061-A580-A27D4D9CC1B3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311760" y="113220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192480" y="113220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73200" y="113220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311760" y="291672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192480" y="291672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73200" y="291672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2E822C-61BB-4407-9BD7-1479AE7E7C45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8E5468C-8CFD-4D4D-8E7C-CB8E920F5635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311760" y="113220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C05A935-3499-4C33-9AC9-D43A9D87E4DB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311760" y="113220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B027E73-C197-4335-A848-2340BDE4CD30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311760" y="113220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7840" y="113220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CBFD094-52DD-4EB9-91CC-A921C454AF22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09DD04B-4B88-4A00-9592-248A5BBAC956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311760" y="113220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42A4AD5-BFF8-4C65-9468-DC36115271D4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1538587-65D0-49DC-A1BA-C47C995013A4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311760" y="113220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7840" y="113220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311760" y="291672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C5ED0A2-CDCA-499B-BF85-7D0858FD31C1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311760" y="113220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7840" y="113220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7840" y="291672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6CE0593-262B-4D8E-ACC7-2C0DF9FA2A5E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311760" y="113220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7840" y="113220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311760" y="291672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6C0C50C-BF80-4DBF-A49D-D5DA3E530AFB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311760" y="113220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311760" y="291672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00341EA-91B8-4BEB-9E7C-DB11E36A6781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311760" y="113220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7840" y="113220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311760" y="291672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7840" y="291672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7CF3353-994A-49CC-9E1D-9C73343F8F5B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311760" y="113220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192480" y="113220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73200" y="113220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311760" y="291672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192480" y="291672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73200" y="291672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EF25828-884A-411B-8C92-84326733E297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311760" y="113220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7840" y="113220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AAA3B5B-CF5F-4FCB-84C1-C821029E711B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A23CE90-7CC2-4EB5-AE7A-AD1EA347B605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8B26970-958E-4878-A18D-8BF6DF606808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311760" y="113220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7840" y="113220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311760" y="291672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592160F-C96E-41AC-B6DE-31183715E9FC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311760" y="113220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7840" y="113220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7840" y="291672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145D76F-4D9F-4F69-A54F-C33B43910F9E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311760" y="113220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7840" y="113220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311760" y="291672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B7DCF38-953F-4CF4-AD46-38152DB0E886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9;p1"/>
          <p:cNvSpPr/>
          <p:nvPr/>
        </p:nvSpPr>
        <p:spPr>
          <a:xfrm>
            <a:off x="0" y="5045760"/>
            <a:ext cx="9143640" cy="97560"/>
          </a:xfrm>
          <a:prstGeom prst="rect">
            <a:avLst/>
          </a:prstGeom>
          <a:solidFill>
            <a:srgbClr val="add6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4E69257-8869-49D5-B4DE-25E6AFC5D883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9;p1"/>
          <p:cNvSpPr/>
          <p:nvPr/>
        </p:nvSpPr>
        <p:spPr>
          <a:xfrm>
            <a:off x="0" y="5045760"/>
            <a:ext cx="9143640" cy="97560"/>
          </a:xfrm>
          <a:prstGeom prst="rect">
            <a:avLst/>
          </a:prstGeom>
          <a:solidFill>
            <a:srgbClr val="add6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311760" y="113220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710C9D1-2F64-4C47-A110-46D3FF4105E9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9;p1"/>
          <p:cNvSpPr/>
          <p:nvPr/>
        </p:nvSpPr>
        <p:spPr>
          <a:xfrm>
            <a:off x="0" y="5045760"/>
            <a:ext cx="9143640" cy="97560"/>
          </a:xfrm>
          <a:prstGeom prst="rect">
            <a:avLst/>
          </a:prstGeom>
          <a:solidFill>
            <a:srgbClr val="add6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AD30158-8B5E-4EB5-9929-08A3B2CF0CC8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jpeg"/><Relationship Id="rId3" Type="http://schemas.openxmlformats.org/officeDocument/2006/relationships/hyperlink" Target="http://drive.google.com/file/d/1-lKcApDqIXbKa367vYlGochJCLnpYTiR/view" TargetMode="External"/><Relationship Id="rId4" Type="http://schemas.openxmlformats.org/officeDocument/2006/relationships/image" Target="../media/image35.jpeg"/><Relationship Id="rId5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gif"/><Relationship Id="rId3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55;p13"/>
          <p:cNvSpPr/>
          <p:nvPr/>
        </p:nvSpPr>
        <p:spPr>
          <a:xfrm>
            <a:off x="-173520" y="-196200"/>
            <a:ext cx="9319320" cy="5333040"/>
          </a:xfrm>
          <a:prstGeom prst="rect">
            <a:avLst/>
          </a:prstGeom>
          <a:solidFill>
            <a:schemeClr val="lt1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Google Shape;56;p13" descr=""/>
          <p:cNvPicPr/>
          <p:nvPr/>
        </p:nvPicPr>
        <p:blipFill>
          <a:blip r:embed="rId1"/>
          <a:stretch/>
        </p:blipFill>
        <p:spPr>
          <a:xfrm>
            <a:off x="2025000" y="0"/>
            <a:ext cx="7118640" cy="5059440"/>
          </a:xfrm>
          <a:prstGeom prst="rect">
            <a:avLst/>
          </a:prstGeom>
          <a:ln w="0">
            <a:noFill/>
          </a:ln>
        </p:spPr>
      </p:pic>
      <p:sp>
        <p:nvSpPr>
          <p:cNvPr id="128" name="Google Shape;57;p13"/>
          <p:cNvSpPr/>
          <p:nvPr/>
        </p:nvSpPr>
        <p:spPr>
          <a:xfrm rot="5400000">
            <a:off x="1428480" y="128160"/>
            <a:ext cx="3359160" cy="5026320"/>
          </a:xfrm>
          <a:prstGeom prst="rect">
            <a:avLst/>
          </a:prstGeom>
          <a:solidFill>
            <a:srgbClr val="4989ee">
              <a:alpha val="78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Google Shape;58;p13"/>
          <p:cNvSpPr/>
          <p:nvPr/>
        </p:nvSpPr>
        <p:spPr>
          <a:xfrm>
            <a:off x="1039680" y="1701360"/>
            <a:ext cx="4592160" cy="178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700" spc="-1" strike="noStrike">
                <a:solidFill>
                  <a:srgbClr val="ffffff"/>
                </a:solidFill>
                <a:latin typeface="Livvic"/>
                <a:ea typeface="Livvic"/>
              </a:rPr>
              <a:t>Standards and Regulations</a:t>
            </a:r>
            <a:endParaRPr b="0" lang="en-US" sz="3700" spc="-1" strike="noStrike">
              <a:latin typeface="Arial"/>
            </a:endParaRPr>
          </a:p>
        </p:txBody>
      </p:sp>
      <p:sp>
        <p:nvSpPr>
          <p:cNvPr id="130" name="Google Shape;59;p13"/>
          <p:cNvSpPr/>
          <p:nvPr/>
        </p:nvSpPr>
        <p:spPr>
          <a:xfrm>
            <a:off x="1039680" y="3511080"/>
            <a:ext cx="4096440" cy="71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en" sz="1800" spc="-1" strike="noStrike">
                <a:solidFill>
                  <a:srgbClr val="ffffff"/>
                </a:solidFill>
                <a:latin typeface="Proxima Nova"/>
                <a:ea typeface="Proxima Nova"/>
              </a:rPr>
              <a:t>Team H : DockDockGo</a:t>
            </a:r>
            <a:br>
              <a:rPr sz="1800"/>
            </a:br>
            <a:r>
              <a:rPr b="1" i="1" lang="en" sz="1200" spc="-1" strike="noStrike">
                <a:solidFill>
                  <a:srgbClr val="ffffff"/>
                </a:solidFill>
                <a:latin typeface="Proxima Nova"/>
                <a:ea typeface="Proxima Nova"/>
              </a:rPr>
              <a:t>Sergi Widjaja, Siddhant Wadhwa, Sushanth Jayanth, Soham Bhave, Vineet Tambe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1" name="PlaceHolder 1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71CD18E-274A-4650-A912-ADA7915F6820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 fontScale="60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Proxima Nova"/>
                <a:ea typeface="Proxima Nova"/>
              </a:rPr>
              <a:t>ANSI RIA R15.06:2012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Proxima Nova"/>
                <a:ea typeface="Proxima Nova"/>
              </a:rPr>
              <a:t>Industrial Mobile Robots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ldNum" idx="1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59A46CF-AD71-49AB-B1E6-A15741BAF60F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Montserrat"/>
                <a:ea typeface="Montserrat"/>
              </a:rPr>
              <a:t>Main Prescription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ldNum" idx="1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55D4ED3-F8FD-4E7D-A1B0-73BD0C106FF3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86" name="Google Shape;168;p25"/>
          <p:cNvSpPr/>
          <p:nvPr/>
        </p:nvSpPr>
        <p:spPr>
          <a:xfrm>
            <a:off x="624600" y="3002400"/>
            <a:ext cx="1643040" cy="11253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Risk assessment and Hazard Identification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87" name="Google Shape;169;p25" descr=""/>
          <p:cNvPicPr/>
          <p:nvPr/>
        </p:nvPicPr>
        <p:blipFill>
          <a:blip r:embed="rId1"/>
          <a:stretch/>
        </p:blipFill>
        <p:spPr>
          <a:xfrm>
            <a:off x="883440" y="1581120"/>
            <a:ext cx="1125360" cy="1125360"/>
          </a:xfrm>
          <a:prstGeom prst="rect">
            <a:avLst/>
          </a:prstGeom>
          <a:ln w="0">
            <a:noFill/>
          </a:ln>
        </p:spPr>
      </p:pic>
      <p:sp>
        <p:nvSpPr>
          <p:cNvPr id="188" name="Google Shape;170;p25"/>
          <p:cNvSpPr/>
          <p:nvPr/>
        </p:nvSpPr>
        <p:spPr>
          <a:xfrm>
            <a:off x="2653560" y="3002400"/>
            <a:ext cx="1643040" cy="11253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Design Requirements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9" name="Google Shape;171;p25"/>
          <p:cNvSpPr/>
          <p:nvPr/>
        </p:nvSpPr>
        <p:spPr>
          <a:xfrm>
            <a:off x="4765320" y="3002400"/>
            <a:ext cx="1643040" cy="11253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Verification and Validation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90" name="Google Shape;172;p25" descr=""/>
          <p:cNvPicPr/>
          <p:nvPr/>
        </p:nvPicPr>
        <p:blipFill>
          <a:blip r:embed="rId2"/>
          <a:stretch/>
        </p:blipFill>
        <p:spPr>
          <a:xfrm>
            <a:off x="2912760" y="1581120"/>
            <a:ext cx="1125360" cy="1125360"/>
          </a:xfrm>
          <a:prstGeom prst="rect">
            <a:avLst/>
          </a:prstGeom>
          <a:ln w="0">
            <a:noFill/>
          </a:ln>
        </p:spPr>
      </p:pic>
      <p:pic>
        <p:nvPicPr>
          <p:cNvPr id="191" name="Google Shape;173;p25" descr=""/>
          <p:cNvPicPr/>
          <p:nvPr/>
        </p:nvPicPr>
        <p:blipFill>
          <a:blip r:embed="rId3"/>
          <a:stretch/>
        </p:blipFill>
        <p:spPr>
          <a:xfrm>
            <a:off x="4942080" y="1581120"/>
            <a:ext cx="1212120" cy="1212120"/>
          </a:xfrm>
          <a:prstGeom prst="rect">
            <a:avLst/>
          </a:prstGeom>
          <a:ln w="0">
            <a:noFill/>
          </a:ln>
        </p:spPr>
      </p:pic>
      <p:sp>
        <p:nvSpPr>
          <p:cNvPr id="192" name="Google Shape;174;p25"/>
          <p:cNvSpPr/>
          <p:nvPr/>
        </p:nvSpPr>
        <p:spPr>
          <a:xfrm>
            <a:off x="6789960" y="3002400"/>
            <a:ext cx="1643040" cy="11253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Information for Use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93" name="Google Shape;175;p25" descr=""/>
          <p:cNvPicPr/>
          <p:nvPr/>
        </p:nvPicPr>
        <p:blipFill>
          <a:blip r:embed="rId4"/>
          <a:stretch/>
        </p:blipFill>
        <p:spPr>
          <a:xfrm>
            <a:off x="6675480" y="1510920"/>
            <a:ext cx="2028600" cy="135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Montserrat"/>
                <a:ea typeface="Montserrat"/>
              </a:rPr>
              <a:t>Main Prescription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311760" y="1132200"/>
            <a:ext cx="56365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6000"/>
          </a:bodyPr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Proxima Nova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Perform risk assessment to enable </a:t>
            </a:r>
            <a:r>
              <a:rPr b="1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systematic analysis and evaluation of the risks</a:t>
            </a:r>
            <a:r>
              <a:rPr b="0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 associated with the robot system over its whole life cycle.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Proxima Nova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Risk assessment should include -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Determination of limits of the system (Use limits, time limits, space limits, etc.)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Hazard Identification (Mechanical, Electrical, Themal, etc.)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Risk estimation &amp; Evaluation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sldNum" idx="1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65EC73A-3082-42F1-B291-A36F0638478C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97" name="Google Shape;183;p26" descr=""/>
          <p:cNvPicPr/>
          <p:nvPr/>
        </p:nvPicPr>
        <p:blipFill>
          <a:blip r:embed="rId1"/>
          <a:stretch/>
        </p:blipFill>
        <p:spPr>
          <a:xfrm>
            <a:off x="6536880" y="1170000"/>
            <a:ext cx="2454480" cy="245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Montserrat"/>
                <a:ea typeface="Montserrat"/>
              </a:rPr>
              <a:t>Main Prescription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311760" y="1132200"/>
            <a:ext cx="581760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4000"/>
          </a:bodyPr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Proxima Nova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Identified risks shall be eliminated or reduced </a:t>
            </a:r>
            <a:r>
              <a:rPr b="1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first by design</a:t>
            </a:r>
            <a:r>
              <a:rPr b="0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 or by substitution, </a:t>
            </a:r>
            <a:r>
              <a:rPr b="1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then by safeguarding</a:t>
            </a:r>
            <a:r>
              <a:rPr b="0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 and other complementary measures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Proxima Nova"/>
              <a:buChar char="●"/>
            </a:pPr>
            <a:r>
              <a:rPr b="1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Design Requirements: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General Requirements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Actuating Controls Requirements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Safety-related Control Requirements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Robot Stopping Functions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Speed Control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Operation Modes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Multi-robot Requirements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Collaborative Requirements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19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D402DE6-DDB8-485D-97C1-8D51C549D025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01" name="Google Shape;191;p27" descr=""/>
          <p:cNvPicPr/>
          <p:nvPr/>
        </p:nvPicPr>
        <p:blipFill>
          <a:blip r:embed="rId1"/>
          <a:stretch/>
        </p:blipFill>
        <p:spPr>
          <a:xfrm>
            <a:off x="6864840" y="943920"/>
            <a:ext cx="1621800" cy="2076120"/>
          </a:xfrm>
          <a:prstGeom prst="rect">
            <a:avLst/>
          </a:prstGeom>
          <a:ln w="0">
            <a:noFill/>
          </a:ln>
        </p:spPr>
      </p:pic>
      <p:pic>
        <p:nvPicPr>
          <p:cNvPr id="202" name="Google Shape;192;p27" descr=""/>
          <p:cNvPicPr/>
          <p:nvPr/>
        </p:nvPicPr>
        <p:blipFill>
          <a:blip r:embed="rId2"/>
          <a:stretch/>
        </p:blipFill>
        <p:spPr>
          <a:xfrm>
            <a:off x="6757920" y="3261240"/>
            <a:ext cx="1569600" cy="156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Montserrat"/>
                <a:ea typeface="Montserrat"/>
              </a:rPr>
              <a:t>Main Prescription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164160" y="1132200"/>
            <a:ext cx="5627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30120">
              <a:lnSpc>
                <a:spcPct val="115000"/>
              </a:lnSpc>
              <a:buClr>
                <a:srgbClr val="595959"/>
              </a:buClr>
              <a:buFont typeface="Proxima Nova"/>
              <a:buChar char="●"/>
            </a:pPr>
            <a:r>
              <a:rPr b="1" lang="en" sz="1600" spc="-1" strike="noStrike">
                <a:solidFill>
                  <a:srgbClr val="595959"/>
                </a:solidFill>
                <a:latin typeface="Proxima Nova"/>
                <a:ea typeface="Proxima Nova"/>
              </a:rPr>
              <a:t>Verification and Validation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600" spc="-1" strike="noStrike">
                <a:solidFill>
                  <a:srgbClr val="595959"/>
                </a:solidFill>
                <a:latin typeface="Proxima Nova"/>
                <a:ea typeface="Proxima Nova"/>
              </a:rPr>
              <a:t>Visual Inspection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600" spc="-1" strike="noStrike">
                <a:solidFill>
                  <a:srgbClr val="595959"/>
                </a:solidFill>
                <a:latin typeface="Proxima Nova"/>
                <a:ea typeface="Proxima Nova"/>
              </a:rPr>
              <a:t>Practical Tests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600" spc="-1" strike="noStrike">
                <a:solidFill>
                  <a:srgbClr val="595959"/>
                </a:solidFill>
                <a:latin typeface="Proxima Nova"/>
                <a:ea typeface="Proxima Nova"/>
              </a:rPr>
              <a:t>Observation during operation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600" spc="-1" strike="noStrike">
                <a:solidFill>
                  <a:srgbClr val="595959"/>
                </a:solidFill>
                <a:latin typeface="Proxima Nova"/>
                <a:ea typeface="Proxima Nova"/>
              </a:rPr>
              <a:t>Reviews of design, risk assessment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595959"/>
              </a:buClr>
              <a:buFont typeface="Proxima Nova"/>
              <a:buChar char="●"/>
            </a:pPr>
            <a:r>
              <a:rPr b="1" lang="en" sz="1600" spc="-1" strike="noStrike">
                <a:solidFill>
                  <a:srgbClr val="595959"/>
                </a:solidFill>
                <a:latin typeface="Proxima Nova"/>
                <a:ea typeface="Proxima Nova"/>
              </a:rPr>
              <a:t>Information of Use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600" spc="-1" strike="noStrike">
                <a:solidFill>
                  <a:srgbClr val="595959"/>
                </a:solidFill>
                <a:latin typeface="Proxima Nova"/>
                <a:ea typeface="Proxima Nova"/>
              </a:rPr>
              <a:t>Information and instructions necessary for the correct use of the system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600" spc="-1" strike="noStrike">
                <a:solidFill>
                  <a:srgbClr val="595959"/>
                </a:solidFill>
                <a:latin typeface="Proxima Nova"/>
                <a:ea typeface="Proxima Nova"/>
              </a:rPr>
              <a:t>Information and warnings to the user about any residual risks.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600" spc="-1" strike="noStrike">
                <a:solidFill>
                  <a:srgbClr val="595959"/>
                </a:solidFill>
                <a:latin typeface="Proxima Nova"/>
                <a:ea typeface="Proxima Nova"/>
              </a:rPr>
              <a:t>Information for use from component machine manufacturers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sldNum" idx="20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FD1B59D-41AF-48D9-9842-7AE63D8A16BC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06" name="Google Shape;200;p28" descr=""/>
          <p:cNvPicPr/>
          <p:nvPr/>
        </p:nvPicPr>
        <p:blipFill>
          <a:blip r:embed="rId1"/>
          <a:stretch/>
        </p:blipFill>
        <p:spPr>
          <a:xfrm>
            <a:off x="6717960" y="894600"/>
            <a:ext cx="1754280" cy="1754280"/>
          </a:xfrm>
          <a:prstGeom prst="rect">
            <a:avLst/>
          </a:prstGeom>
          <a:ln w="0">
            <a:noFill/>
          </a:ln>
        </p:spPr>
      </p:pic>
      <p:pic>
        <p:nvPicPr>
          <p:cNvPr id="207" name="Google Shape;201;p28" descr=""/>
          <p:cNvPicPr/>
          <p:nvPr/>
        </p:nvPicPr>
        <p:blipFill>
          <a:blip r:embed="rId2"/>
          <a:stretch/>
        </p:blipFill>
        <p:spPr>
          <a:xfrm>
            <a:off x="6544080" y="2965320"/>
            <a:ext cx="2288160" cy="152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Montserrat"/>
                <a:ea typeface="Montserrat"/>
              </a:rPr>
              <a:t>Application to Our Project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ldNum" idx="2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97D2D20-7243-4DEE-82C3-18790BDD4FC7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graphicFrame>
        <p:nvGraphicFramePr>
          <p:cNvPr id="210" name="Google Shape;208;p29"/>
          <p:cNvGraphicFramePr/>
          <p:nvPr/>
        </p:nvGraphicFramePr>
        <p:xfrm>
          <a:off x="495360" y="1123920"/>
          <a:ext cx="5210640" cy="2666520"/>
        </p:xfrm>
        <a:graphic>
          <a:graphicData uri="http://schemas.openxmlformats.org/drawingml/2006/table">
            <a:tbl>
              <a:tblPr/>
              <a:tblGrid>
                <a:gridCol w="1225440"/>
                <a:gridCol w="3985200"/>
              </a:tblGrid>
              <a:tr h="47844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Project Attributes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Requirements derived by the standards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62640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Embedded compute on the robot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Live electrical elements must be covered to avoid safety hazards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b6d7a8"/>
                    </a:solidFill>
                  </a:tcPr>
                </a:tc>
              </a:tr>
              <a:tr h="62640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Navigate around the mezzanine area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Define safety zones where the robots operate and ensure measures are in place to prevent them from leaving these areas.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b6d7a8"/>
                    </a:solidFill>
                  </a:tcPr>
                </a:tc>
              </a:tr>
              <a:tr h="47844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Means of e-stop initiation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User must have quick and unobstructed access to the e-stop means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ea9999"/>
                    </a:solidFill>
                  </a:tcPr>
                </a:tc>
              </a:tr>
              <a:tr h="478440">
                <a:tc rowSpan="2"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Multi-robot planning and control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All robots must normally be in the same state during simultaneous operation. 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b6d7a8"/>
                    </a:solidFill>
                  </a:tcPr>
                </a:tc>
              </a:tr>
              <a:tr h="38088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Robot must be selected before it can be moved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b6d7a8"/>
                    </a:solidFill>
                  </a:tcPr>
                </a:tc>
              </a:tr>
              <a:tr h="62640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Human-robot interaction (HRI) interface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Robots designed for collaboration shall provide visual indication when the robot is in collaborative mode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pic>
        <p:nvPicPr>
          <p:cNvPr id="211" name="Google Shape;209;p29" descr=""/>
          <p:cNvPicPr/>
          <p:nvPr/>
        </p:nvPicPr>
        <p:blipFill>
          <a:blip r:embed="rId1"/>
          <a:srcRect l="30081" t="29128" r="34931" b="37667"/>
          <a:stretch/>
        </p:blipFill>
        <p:spPr>
          <a:xfrm>
            <a:off x="6744240" y="997200"/>
            <a:ext cx="1488600" cy="675000"/>
          </a:xfrm>
          <a:prstGeom prst="rect">
            <a:avLst/>
          </a:prstGeom>
          <a:ln w="0">
            <a:noFill/>
          </a:ln>
        </p:spPr>
      </p:pic>
      <p:pic>
        <p:nvPicPr>
          <p:cNvPr id="212" name="Google Shape;210;p29" descr=""/>
          <p:cNvPicPr/>
          <p:nvPr/>
        </p:nvPicPr>
        <p:blipFill>
          <a:blip r:embed="rId2"/>
          <a:stretch/>
        </p:blipFill>
        <p:spPr>
          <a:xfrm>
            <a:off x="5912640" y="1880640"/>
            <a:ext cx="3041280" cy="1324440"/>
          </a:xfrm>
          <a:prstGeom prst="rect">
            <a:avLst/>
          </a:prstGeom>
          <a:ln w="0">
            <a:noFill/>
          </a:ln>
        </p:spPr>
      </p:pic>
      <p:pic>
        <p:nvPicPr>
          <p:cNvPr id="213" name="Google Shape;211;p29" descr="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6218280" y="3310920"/>
            <a:ext cx="2430360" cy="137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Montserrat"/>
                <a:ea typeface="Montserrat"/>
              </a:rPr>
              <a:t>Standards Chosen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C819C1A-B107-42FB-BE71-012A14683D3D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2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311760" y="113220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Proxima Nova"/>
              <a:buChar char="●"/>
            </a:pPr>
            <a:r>
              <a:rPr b="1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ANSI RIA R15.08:2020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595959"/>
              </a:buClr>
              <a:buFont typeface="Proxima Nova"/>
              <a:buChar char="○"/>
            </a:pPr>
            <a:r>
              <a:rPr b="1" lang="en" sz="1400" spc="-1" strike="noStrike">
                <a:solidFill>
                  <a:srgbClr val="595959"/>
                </a:solidFill>
                <a:latin typeface="Proxima Nova"/>
                <a:ea typeface="Proxima Nova"/>
              </a:rPr>
              <a:t>American National Standard for Industrial Mobile Robots - Safety Requirements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Proxima Nova"/>
              <a:buChar char="●"/>
            </a:pPr>
            <a:r>
              <a:rPr b="1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ANSI RIA R15.06:2012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595959"/>
              </a:buClr>
              <a:buFont typeface="Proxima Nova"/>
              <a:buChar char="○"/>
            </a:pPr>
            <a:r>
              <a:rPr b="1" lang="en" sz="1400" spc="-1" strike="noStrike">
                <a:solidFill>
                  <a:srgbClr val="595959"/>
                </a:solidFill>
                <a:latin typeface="Proxima Nova"/>
                <a:ea typeface="Proxima Nova"/>
              </a:rPr>
              <a:t>American National Standard for Industrial Robots and Robot Systems - Safety Requirements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Google Shape;68;p14" descr=""/>
          <p:cNvPicPr/>
          <p:nvPr/>
        </p:nvPicPr>
        <p:blipFill>
          <a:blip r:embed="rId1"/>
          <a:stretch/>
        </p:blipFill>
        <p:spPr>
          <a:xfrm>
            <a:off x="5300640" y="2791440"/>
            <a:ext cx="2857320" cy="1533240"/>
          </a:xfrm>
          <a:prstGeom prst="rect">
            <a:avLst/>
          </a:prstGeom>
          <a:ln w="0">
            <a:noFill/>
          </a:ln>
        </p:spPr>
      </p:pic>
      <p:pic>
        <p:nvPicPr>
          <p:cNvPr id="136" name="Google Shape;69;p14" descr=""/>
          <p:cNvPicPr/>
          <p:nvPr/>
        </p:nvPicPr>
        <p:blipFill>
          <a:blip r:embed="rId2"/>
          <a:stretch/>
        </p:blipFill>
        <p:spPr>
          <a:xfrm>
            <a:off x="1375200" y="2791800"/>
            <a:ext cx="2857320" cy="163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 fontScale="60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Proxima Nova"/>
                <a:ea typeface="Proxima Nova"/>
              </a:rPr>
              <a:t>ANSI RIA R15.08:2020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Proxima Nova"/>
                <a:ea typeface="Proxima Nova"/>
              </a:rPr>
              <a:t>Industrial Mobile Robots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86FA0DC-23F5-41DB-9B19-31601B2BA54B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3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Montserrat"/>
                <a:ea typeface="Montserrat"/>
              </a:rPr>
              <a:t>Overview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311760" y="1132200"/>
            <a:ext cx="43135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9000"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Safety requirements for Industrial Mobile Robots (IMRs)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Describes the basic hazards associated with IMRs in industrial requirements.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Provides requirements to eliminate or adequately reduce the described risks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Proxima Nova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For structured and semi-structured environments with trained personnel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8081B0A-0574-46A3-BCF5-7D2C7A2CCAAC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4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42" name="Google Shape;83;p16" descr=""/>
          <p:cNvPicPr/>
          <p:nvPr/>
        </p:nvPicPr>
        <p:blipFill>
          <a:blip r:embed="rId1"/>
          <a:stretch/>
        </p:blipFill>
        <p:spPr>
          <a:xfrm>
            <a:off x="6011640" y="3262680"/>
            <a:ext cx="1890360" cy="1510920"/>
          </a:xfrm>
          <a:prstGeom prst="rect">
            <a:avLst/>
          </a:prstGeom>
          <a:ln w="0">
            <a:noFill/>
          </a:ln>
        </p:spPr>
      </p:pic>
      <p:pic>
        <p:nvPicPr>
          <p:cNvPr id="143" name="Google Shape;84;p16" descr=""/>
          <p:cNvPicPr/>
          <p:nvPr/>
        </p:nvPicPr>
        <p:blipFill>
          <a:blip r:embed="rId2"/>
          <a:stretch/>
        </p:blipFill>
        <p:spPr>
          <a:xfrm>
            <a:off x="5673960" y="297000"/>
            <a:ext cx="2326680" cy="267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Montserrat"/>
                <a:ea typeface="Montserrat"/>
              </a:rPr>
              <a:t>Applicable Products and Market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ldNum" idx="11"/>
          </p:nvPr>
        </p:nvSpPr>
        <p:spPr>
          <a:xfrm>
            <a:off x="8679600" y="4287600"/>
            <a:ext cx="372960" cy="267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 fontScale="56000"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D2B7C5F-21A1-4489-9596-D0E48D971A1D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46" name="Google Shape;91;p17"/>
          <p:cNvSpPr/>
          <p:nvPr/>
        </p:nvSpPr>
        <p:spPr>
          <a:xfrm>
            <a:off x="5462280" y="1162440"/>
            <a:ext cx="3021120" cy="167616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7" name="Google Shape;92;p17" descr=""/>
          <p:cNvPicPr/>
          <p:nvPr/>
        </p:nvPicPr>
        <p:blipFill>
          <a:blip r:embed="rId2"/>
          <a:stretch/>
        </p:blipFill>
        <p:spPr>
          <a:xfrm>
            <a:off x="6114960" y="3164760"/>
            <a:ext cx="1285560" cy="1027800"/>
          </a:xfrm>
          <a:prstGeom prst="rect">
            <a:avLst/>
          </a:prstGeom>
          <a:ln w="0">
            <a:noFill/>
          </a:ln>
        </p:spPr>
      </p:pic>
      <p:pic>
        <p:nvPicPr>
          <p:cNvPr id="148" name="Google Shape;93;p17" descr=""/>
          <p:cNvPicPr/>
          <p:nvPr/>
        </p:nvPicPr>
        <p:blipFill>
          <a:blip r:embed="rId3"/>
          <a:srcRect l="16989" t="6423" r="16995" b="6423"/>
          <a:stretch/>
        </p:blipFill>
        <p:spPr>
          <a:xfrm>
            <a:off x="7616160" y="3070440"/>
            <a:ext cx="1380960" cy="1217160"/>
          </a:xfrm>
          <a:prstGeom prst="rect">
            <a:avLst/>
          </a:prstGeom>
          <a:ln w="0">
            <a:noFill/>
          </a:ln>
        </p:spPr>
      </p:pic>
      <p:pic>
        <p:nvPicPr>
          <p:cNvPr id="149" name="Google Shape;94;p17" descr=""/>
          <p:cNvPicPr/>
          <p:nvPr/>
        </p:nvPicPr>
        <p:blipFill>
          <a:blip r:embed="rId4"/>
          <a:stretch/>
        </p:blipFill>
        <p:spPr>
          <a:xfrm>
            <a:off x="7300440" y="4125240"/>
            <a:ext cx="256320" cy="267480"/>
          </a:xfrm>
          <a:prstGeom prst="rect">
            <a:avLst/>
          </a:prstGeom>
          <a:ln w="0">
            <a:noFill/>
          </a:ln>
        </p:spPr>
      </p:pic>
      <p:pic>
        <p:nvPicPr>
          <p:cNvPr id="150" name="Google Shape;95;p17" descr=""/>
          <p:cNvPicPr/>
          <p:nvPr/>
        </p:nvPicPr>
        <p:blipFill>
          <a:blip r:embed="rId5"/>
          <a:stretch/>
        </p:blipFill>
        <p:spPr>
          <a:xfrm>
            <a:off x="8737920" y="4125240"/>
            <a:ext cx="256320" cy="267480"/>
          </a:xfrm>
          <a:prstGeom prst="rect">
            <a:avLst/>
          </a:prstGeom>
          <a:ln w="0">
            <a:noFill/>
          </a:ln>
        </p:spPr>
      </p:pic>
      <p:pic>
        <p:nvPicPr>
          <p:cNvPr id="151" name="Google Shape;96;p17" descr=""/>
          <p:cNvPicPr/>
          <p:nvPr/>
        </p:nvPicPr>
        <p:blipFill>
          <a:blip r:embed="rId6"/>
          <a:stretch/>
        </p:blipFill>
        <p:spPr>
          <a:xfrm>
            <a:off x="4648680" y="3097080"/>
            <a:ext cx="1134360" cy="1095840"/>
          </a:xfrm>
          <a:prstGeom prst="rect">
            <a:avLst/>
          </a:prstGeom>
          <a:ln w="0">
            <a:noFill/>
          </a:ln>
        </p:spPr>
      </p:pic>
      <p:pic>
        <p:nvPicPr>
          <p:cNvPr id="152" name="Google Shape;97;p17" descr=""/>
          <p:cNvPicPr/>
          <p:nvPr/>
        </p:nvPicPr>
        <p:blipFill>
          <a:blip r:embed="rId7"/>
          <a:stretch/>
        </p:blipFill>
        <p:spPr>
          <a:xfrm>
            <a:off x="5797080" y="4125240"/>
            <a:ext cx="256320" cy="267480"/>
          </a:xfrm>
          <a:prstGeom prst="rect">
            <a:avLst/>
          </a:prstGeom>
          <a:ln w="0">
            <a:noFill/>
          </a:ln>
        </p:spPr>
      </p:pic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311760" y="1132200"/>
            <a:ext cx="433656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marL="457200" indent="-355680">
              <a:lnSpc>
                <a:spcPct val="115000"/>
              </a:lnSpc>
              <a:buClr>
                <a:srgbClr val="595959"/>
              </a:buClr>
              <a:buFont typeface="Proxima Nova"/>
              <a:buChar char="●"/>
            </a:pPr>
            <a:r>
              <a:rPr b="0" lang="en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Covers applications that are </a:t>
            </a:r>
            <a:r>
              <a:rPr b="1" lang="en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strictly industrial</a:t>
            </a:r>
            <a:r>
              <a:rPr b="0" lang="en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600" spc="-1" strike="noStrike">
                <a:solidFill>
                  <a:srgbClr val="595959"/>
                </a:solidFill>
                <a:latin typeface="Proxima Nova"/>
                <a:ea typeface="Proxima Nova"/>
              </a:rPr>
              <a:t>Manufacturing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600" spc="-1" strike="noStrike">
                <a:solidFill>
                  <a:srgbClr val="595959"/>
                </a:solidFill>
                <a:latin typeface="Proxima Nova"/>
                <a:ea typeface="Proxima Nova"/>
              </a:rPr>
              <a:t>Laboratory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600" spc="-1" strike="noStrike">
                <a:solidFill>
                  <a:srgbClr val="595959"/>
                </a:solidFill>
                <a:latin typeface="Proxima Nova"/>
                <a:ea typeface="Proxima Nova"/>
              </a:rPr>
              <a:t>Logistics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600" spc="-1" strike="noStrike">
                <a:solidFill>
                  <a:srgbClr val="595959"/>
                </a:solidFill>
                <a:latin typeface="Proxima Nova"/>
                <a:ea typeface="Proxima Nova"/>
              </a:rPr>
              <a:t>Etc.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55680">
              <a:lnSpc>
                <a:spcPct val="115000"/>
              </a:lnSpc>
              <a:buClr>
                <a:srgbClr val="595959"/>
              </a:buClr>
              <a:buFont typeface="Proxima Nova"/>
              <a:buChar char="●"/>
            </a:pPr>
            <a:r>
              <a:rPr b="0" lang="en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Covers </a:t>
            </a:r>
            <a:r>
              <a:rPr b="1" lang="en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autonomous </a:t>
            </a:r>
            <a:r>
              <a:rPr b="0" lang="en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and a</a:t>
            </a:r>
            <a:r>
              <a:rPr b="1" lang="en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 </a:t>
            </a:r>
            <a:r>
              <a:rPr b="0" lang="en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subset of </a:t>
            </a:r>
            <a:r>
              <a:rPr b="1" lang="en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guided</a:t>
            </a:r>
            <a:r>
              <a:rPr b="0" lang="en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 mobile robots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600" spc="-1" strike="noStrike">
                <a:solidFill>
                  <a:srgbClr val="595959"/>
                </a:solidFill>
                <a:latin typeface="Proxima Nova"/>
                <a:ea typeface="Proxima Nova"/>
              </a:rPr>
              <a:t>Manually driven robots and/or instruments are explicitly excluded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03;p18"/>
          <p:cNvSpPr/>
          <p:nvPr/>
        </p:nvSpPr>
        <p:spPr>
          <a:xfrm>
            <a:off x="3575160" y="1188360"/>
            <a:ext cx="2240280" cy="337752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6aa84f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Montserrat"/>
                <a:ea typeface="Montserrat"/>
              </a:rPr>
              <a:t>Different Types of IMRs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60802C0-F5C8-4B6A-A0B3-C1B5580A8B7E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57" name="Google Shape;106;p18" descr=""/>
          <p:cNvPicPr/>
          <p:nvPr/>
        </p:nvPicPr>
        <p:blipFill>
          <a:blip r:embed="rId1"/>
          <a:stretch/>
        </p:blipFill>
        <p:spPr>
          <a:xfrm>
            <a:off x="6482520" y="1492920"/>
            <a:ext cx="1837080" cy="1774440"/>
          </a:xfrm>
          <a:prstGeom prst="rect">
            <a:avLst/>
          </a:prstGeom>
          <a:ln w="0">
            <a:noFill/>
          </a:ln>
        </p:spPr>
      </p:pic>
      <p:pic>
        <p:nvPicPr>
          <p:cNvPr id="158" name="Google Shape;107;p18" descr=""/>
          <p:cNvPicPr/>
          <p:nvPr/>
        </p:nvPicPr>
        <p:blipFill>
          <a:blip r:embed="rId2"/>
          <a:stretch/>
        </p:blipFill>
        <p:spPr>
          <a:xfrm>
            <a:off x="987120" y="1624680"/>
            <a:ext cx="1890360" cy="1510920"/>
          </a:xfrm>
          <a:prstGeom prst="rect">
            <a:avLst/>
          </a:prstGeom>
          <a:ln w="0">
            <a:noFill/>
          </a:ln>
        </p:spPr>
      </p:pic>
      <p:pic>
        <p:nvPicPr>
          <p:cNvPr id="159" name="Google Shape;108;p18" descr=""/>
          <p:cNvPicPr/>
          <p:nvPr/>
        </p:nvPicPr>
        <p:blipFill>
          <a:blip r:embed="rId3"/>
          <a:srcRect l="30083" t="0" r="30087" b="0"/>
          <a:stretch/>
        </p:blipFill>
        <p:spPr>
          <a:xfrm>
            <a:off x="3863160" y="1362960"/>
            <a:ext cx="1694880" cy="2034360"/>
          </a:xfrm>
          <a:prstGeom prst="rect">
            <a:avLst/>
          </a:prstGeom>
          <a:ln w="0">
            <a:noFill/>
          </a:ln>
        </p:spPr>
      </p:pic>
      <p:sp>
        <p:nvSpPr>
          <p:cNvPr id="160" name="Google Shape;109;p18"/>
          <p:cNvSpPr/>
          <p:nvPr/>
        </p:nvSpPr>
        <p:spPr>
          <a:xfrm>
            <a:off x="978840" y="3413520"/>
            <a:ext cx="18370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IMR Type A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No attachment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1" name="Google Shape;110;p18"/>
          <p:cNvSpPr/>
          <p:nvPr/>
        </p:nvSpPr>
        <p:spPr>
          <a:xfrm>
            <a:off x="3798000" y="3565800"/>
            <a:ext cx="183708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IMR Type B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Passive Attachment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2" name="Google Shape;111;p18"/>
          <p:cNvSpPr/>
          <p:nvPr/>
        </p:nvSpPr>
        <p:spPr>
          <a:xfrm>
            <a:off x="6465240" y="3413520"/>
            <a:ext cx="18370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IMR Type C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Active Attachment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3" name="Google Shape;112;p18"/>
          <p:cNvSpPr/>
          <p:nvPr/>
        </p:nvSpPr>
        <p:spPr>
          <a:xfrm>
            <a:off x="831960" y="1188360"/>
            <a:ext cx="2240280" cy="337752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Google Shape;113;p18"/>
          <p:cNvSpPr/>
          <p:nvPr/>
        </p:nvSpPr>
        <p:spPr>
          <a:xfrm>
            <a:off x="6318360" y="1188360"/>
            <a:ext cx="2240280" cy="337752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6aa84f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/>
          </p:nvPr>
        </p:nvSpPr>
        <p:spPr>
          <a:xfrm>
            <a:off x="311760" y="1132200"/>
            <a:ext cx="41014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5000"/>
          </a:bodyPr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Proxima Nova"/>
              <a:buChar char="●"/>
            </a:pPr>
            <a:r>
              <a:rPr b="1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Hazard analysis</a:t>
            </a:r>
            <a:r>
              <a:rPr b="0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 and </a:t>
            </a:r>
            <a:r>
              <a:rPr b="1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risk assessment</a:t>
            </a:r>
            <a:r>
              <a:rPr b="0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 must be conducted conforming to the list of hazards outlined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Proxima Nova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Requirements must be derived </a:t>
            </a:r>
            <a:r>
              <a:rPr b="1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from the standards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Proxima Nova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Risk assessment scope must encompass </a:t>
            </a:r>
            <a:r>
              <a:rPr b="1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reasonably foreseeable misuse of a product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Proxima Nova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Decomposes risk reduction measures from </a:t>
            </a:r>
            <a:r>
              <a:rPr b="1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supplier</a:t>
            </a:r>
            <a:r>
              <a:rPr b="0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 and </a:t>
            </a:r>
            <a:r>
              <a:rPr b="1" lang="en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Montserrat"/>
                <a:ea typeface="Montserrat"/>
              </a:rPr>
              <a:t>Main Prescription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sldNum" idx="1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77700CD-DA35-4BC8-BBC9-533F123BE562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68" name="Google Shape;121;p19" descr=""/>
          <p:cNvPicPr/>
          <p:nvPr/>
        </p:nvPicPr>
        <p:blipFill>
          <a:blip r:embed="rId1"/>
          <a:stretch/>
        </p:blipFill>
        <p:spPr>
          <a:xfrm>
            <a:off x="4922640" y="71640"/>
            <a:ext cx="3759840" cy="482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Montserrat"/>
                <a:ea typeface="Montserrat"/>
              </a:rPr>
              <a:t>Main Prescriptions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ldNum" idx="1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BEB1EFD-0596-4228-85EB-BB633F0282E8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159480" y="979920"/>
            <a:ext cx="5069160" cy="4011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marL="457200" indent="-330120">
              <a:lnSpc>
                <a:spcPct val="105000"/>
              </a:lnSpc>
              <a:buClr>
                <a:srgbClr val="595959"/>
              </a:buClr>
              <a:buFont typeface="Proxima Nova"/>
              <a:buChar char="●"/>
            </a:pPr>
            <a:r>
              <a:rPr b="0" lang="en" sz="1600" spc="-1" strike="noStrike">
                <a:solidFill>
                  <a:srgbClr val="595959"/>
                </a:solidFill>
                <a:latin typeface="Proxima Nova"/>
                <a:ea typeface="Proxima Nova"/>
              </a:rPr>
              <a:t>Modes of operation (automatic, semi-automatic, &amp; manual)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10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200" spc="-1" strike="noStrike">
                <a:solidFill>
                  <a:srgbClr val="595959"/>
                </a:solidFill>
                <a:latin typeface="Proxima Nova"/>
                <a:ea typeface="Proxima Nova"/>
              </a:rPr>
              <a:t>Mobile platform are not permitted to operate in automatic mode if attachment is in manual mode, vice versa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10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200" spc="-1" strike="noStrike">
                <a:solidFill>
                  <a:srgbClr val="595959"/>
                </a:solidFill>
                <a:latin typeface="Proxima Nova"/>
                <a:ea typeface="Proxima Nova"/>
              </a:rPr>
              <a:t>Modes should be explicitly indicated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05000"/>
              </a:lnSpc>
              <a:buClr>
                <a:srgbClr val="595959"/>
              </a:buClr>
              <a:buFont typeface="Proxima Nova"/>
              <a:buChar char="●"/>
            </a:pPr>
            <a:r>
              <a:rPr b="0" lang="en" sz="1600" spc="-1" strike="noStrike">
                <a:solidFill>
                  <a:srgbClr val="595959"/>
                </a:solidFill>
                <a:latin typeface="Proxima Nova"/>
                <a:ea typeface="Proxima Nova"/>
              </a:rPr>
              <a:t> </a:t>
            </a:r>
            <a:r>
              <a:rPr b="0" lang="en" sz="1600" spc="-1" strike="noStrike">
                <a:solidFill>
                  <a:srgbClr val="595959"/>
                </a:solidFill>
                <a:latin typeface="Proxima Nova"/>
                <a:ea typeface="Proxima Nova"/>
              </a:rPr>
              <a:t>Control functions (e-stop, protective stop, etc)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10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200" spc="-1" strike="noStrike">
                <a:solidFill>
                  <a:srgbClr val="595959"/>
                </a:solidFill>
                <a:latin typeface="Proxima Nova"/>
                <a:ea typeface="Proxima Nova"/>
              </a:rPr>
              <a:t>Shall not impose sudden movements on the robot that might cause additional hazard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10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200" spc="-1" strike="noStrike">
                <a:solidFill>
                  <a:srgbClr val="595959"/>
                </a:solidFill>
                <a:latin typeface="Proxima Nova"/>
                <a:ea typeface="Proxima Nova"/>
              </a:rPr>
              <a:t>Automatic restart is permitted when obstacles are no longer visible</a:t>
            </a:r>
            <a:r>
              <a:rPr b="0" lang="en" sz="1200" spc="-1" strike="noStrike">
                <a:solidFill>
                  <a:srgbClr val="595959"/>
                </a:solidFill>
                <a:latin typeface="Proxima Nova"/>
                <a:ea typeface="Proxima Nova"/>
              </a:rPr>
              <a:t>	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05000"/>
              </a:lnSpc>
              <a:buClr>
                <a:srgbClr val="595959"/>
              </a:buClr>
              <a:buFont typeface="Proxima Nova"/>
              <a:buChar char="●"/>
            </a:pPr>
            <a:r>
              <a:rPr b="0" lang="en" sz="1600" spc="-1" strike="noStrike">
                <a:solidFill>
                  <a:srgbClr val="595959"/>
                </a:solidFill>
                <a:latin typeface="Proxima Nova"/>
                <a:ea typeface="Proxima Nova"/>
              </a:rPr>
              <a:t>Navigation and control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10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200" spc="-1" strike="noStrike">
                <a:solidFill>
                  <a:srgbClr val="595959"/>
                </a:solidFill>
                <a:latin typeface="Proxima Nova"/>
                <a:ea typeface="Proxima Nova"/>
              </a:rPr>
              <a:t>Replanning should happen continually without hazards (dynamic obstacles, etc.)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10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200" spc="-1" strike="noStrike">
                <a:solidFill>
                  <a:srgbClr val="595959"/>
                </a:solidFill>
                <a:latin typeface="Proxima Nova"/>
                <a:ea typeface="Proxima Nova"/>
              </a:rPr>
              <a:t>Collision avoidance function should include the base platform </a:t>
            </a:r>
            <a:r>
              <a:rPr b="1" lang="en" sz="1200" spc="-1" strike="noStrike">
                <a:solidFill>
                  <a:srgbClr val="595959"/>
                </a:solidFill>
                <a:latin typeface="Proxima Nova"/>
                <a:ea typeface="Proxima Nova"/>
              </a:rPr>
              <a:t>and</a:t>
            </a:r>
            <a:r>
              <a:rPr b="0" lang="en" sz="1200" spc="-1" strike="noStrike">
                <a:solidFill>
                  <a:srgbClr val="595959"/>
                </a:solidFill>
                <a:latin typeface="Proxima Nova"/>
                <a:ea typeface="Proxima Nova"/>
              </a:rPr>
              <a:t> </a:t>
            </a:r>
            <a:r>
              <a:rPr b="1" lang="en" sz="1200" spc="-1" strike="noStrike">
                <a:solidFill>
                  <a:srgbClr val="595959"/>
                </a:solidFill>
                <a:latin typeface="Proxima Nova"/>
                <a:ea typeface="Proxima Nova"/>
              </a:rPr>
              <a:t>the attachment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10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200" spc="-1" strike="noStrike">
                <a:solidFill>
                  <a:srgbClr val="595959"/>
                </a:solidFill>
                <a:latin typeface="Proxima Nova"/>
                <a:ea typeface="Proxima Nova"/>
              </a:rPr>
              <a:t>Mobile manipulator velocity limiting must take into account the base platforms’ characteristics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105000"/>
              </a:lnSpc>
              <a:buClr>
                <a:srgbClr val="595959"/>
              </a:buClr>
              <a:buFont typeface="Proxima Nova"/>
              <a:buChar char="○"/>
            </a:pPr>
            <a:r>
              <a:rPr b="0" lang="en" sz="1200" spc="-1" strike="noStrike">
                <a:solidFill>
                  <a:srgbClr val="595959"/>
                </a:solidFill>
                <a:latin typeface="Proxima Nova"/>
                <a:ea typeface="Proxima Nova"/>
              </a:rPr>
              <a:t>Loss of localization must be handled gracefully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" name="Google Shape;129;p20" descr=""/>
          <p:cNvPicPr/>
          <p:nvPr/>
        </p:nvPicPr>
        <p:blipFill>
          <a:blip r:embed="rId1"/>
          <a:srcRect l="30083" t="0" r="30087" b="0"/>
          <a:stretch/>
        </p:blipFill>
        <p:spPr>
          <a:xfrm>
            <a:off x="5835960" y="531000"/>
            <a:ext cx="1694880" cy="2034360"/>
          </a:xfrm>
          <a:prstGeom prst="rect">
            <a:avLst/>
          </a:prstGeom>
          <a:ln w="0">
            <a:noFill/>
          </a:ln>
        </p:spPr>
      </p:pic>
      <p:pic>
        <p:nvPicPr>
          <p:cNvPr id="173" name="Google Shape;130;p20" descr=""/>
          <p:cNvPicPr/>
          <p:nvPr/>
        </p:nvPicPr>
        <p:blipFill>
          <a:blip r:embed="rId2"/>
          <a:stretch/>
        </p:blipFill>
        <p:spPr>
          <a:xfrm>
            <a:off x="6341400" y="2913480"/>
            <a:ext cx="1814760" cy="1930680"/>
          </a:xfrm>
          <a:prstGeom prst="rect">
            <a:avLst/>
          </a:prstGeom>
          <a:ln w="0">
            <a:noFill/>
          </a:ln>
        </p:spPr>
      </p:pic>
      <p:pic>
        <p:nvPicPr>
          <p:cNvPr id="174" name="Google Shape;131;p20" descr=""/>
          <p:cNvPicPr/>
          <p:nvPr/>
        </p:nvPicPr>
        <p:blipFill>
          <a:blip r:embed="rId3"/>
          <a:stretch/>
        </p:blipFill>
        <p:spPr>
          <a:xfrm>
            <a:off x="7032240" y="3433680"/>
            <a:ext cx="548280" cy="438120"/>
          </a:xfrm>
          <a:prstGeom prst="rect">
            <a:avLst/>
          </a:prstGeom>
          <a:ln w="0">
            <a:noFill/>
          </a:ln>
        </p:spPr>
      </p:pic>
      <p:pic>
        <p:nvPicPr>
          <p:cNvPr id="175" name="Google Shape;132;p20" descr=""/>
          <p:cNvPicPr/>
          <p:nvPr/>
        </p:nvPicPr>
        <p:blipFill>
          <a:blip r:embed="rId4"/>
          <a:stretch/>
        </p:blipFill>
        <p:spPr>
          <a:xfrm>
            <a:off x="7996320" y="712080"/>
            <a:ext cx="256320" cy="267480"/>
          </a:xfrm>
          <a:prstGeom prst="rect">
            <a:avLst/>
          </a:prstGeom>
          <a:ln w="0">
            <a:noFill/>
          </a:ln>
        </p:spPr>
      </p:pic>
      <p:pic>
        <p:nvPicPr>
          <p:cNvPr id="176" name="Google Shape;133;p20" descr=""/>
          <p:cNvPicPr/>
          <p:nvPr/>
        </p:nvPicPr>
        <p:blipFill>
          <a:blip r:embed="rId5"/>
          <a:stretch/>
        </p:blipFill>
        <p:spPr>
          <a:xfrm>
            <a:off x="7996320" y="2206800"/>
            <a:ext cx="256320" cy="26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Montserrat"/>
                <a:ea typeface="Montserrat"/>
              </a:rPr>
              <a:t>Application to Our Project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ldNum" idx="1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4B6F79D-6FF3-4319-A71C-0A3A9D9C0C15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graphicFrame>
        <p:nvGraphicFramePr>
          <p:cNvPr id="179" name="Google Shape;140;p21"/>
          <p:cNvGraphicFramePr/>
          <p:nvPr/>
        </p:nvGraphicFramePr>
        <p:xfrm>
          <a:off x="495360" y="1123920"/>
          <a:ext cx="5380200" cy="2666520"/>
        </p:xfrm>
        <a:graphic>
          <a:graphicData uri="http://schemas.openxmlformats.org/drawingml/2006/table">
            <a:tbl>
              <a:tblPr/>
              <a:tblGrid>
                <a:gridCol w="1265400"/>
                <a:gridCol w="4114800"/>
              </a:tblGrid>
              <a:tr h="60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Project Attributes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Requirements derived by the standards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91320">
                <a:tc rowSpan="3"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Neobotix control modes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Control mode must be explicitly indicated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b6d7a8"/>
                    </a:solidFill>
                  </a:tcPr>
                </a:tc>
              </a:tr>
              <a:tr h="60012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Automatic restart when obstacles are no longer on the path of the AMR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b6d7a8"/>
                    </a:solidFill>
                  </a:tcPr>
                </a:tc>
              </a:tr>
              <a:tr h="60012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Switching modes must not impose sudden movements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b6d7a8"/>
                    </a:solidFill>
                  </a:tcPr>
                </a:tc>
              </a:tr>
              <a:tr h="600120">
                <a:tc rowSpan="3"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Navigation functions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Replanning happens continuously without hazard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b6d7a8"/>
                    </a:solidFill>
                  </a:tcPr>
                </a:tc>
              </a:tr>
              <a:tr h="60012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Collision model must be derived from the mobile platform and the attachment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b6d7a8"/>
                    </a:solidFill>
                  </a:tcPr>
                </a:tc>
              </a:tr>
              <a:tr h="60012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Loss of localization must be handled gracefully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pic>
        <p:nvPicPr>
          <p:cNvPr id="180" name="Google Shape;141;p21" descr=""/>
          <p:cNvPicPr/>
          <p:nvPr/>
        </p:nvPicPr>
        <p:blipFill>
          <a:blip r:embed="rId1"/>
          <a:srcRect l="30083" t="0" r="30087" b="0"/>
          <a:stretch/>
        </p:blipFill>
        <p:spPr>
          <a:xfrm>
            <a:off x="6627240" y="568800"/>
            <a:ext cx="1694880" cy="2034360"/>
          </a:xfrm>
          <a:prstGeom prst="rect">
            <a:avLst/>
          </a:prstGeom>
          <a:ln w="0">
            <a:noFill/>
          </a:ln>
        </p:spPr>
      </p:pic>
      <p:pic>
        <p:nvPicPr>
          <p:cNvPr id="181" name="Google Shape;142;p21" descr=""/>
          <p:cNvPicPr/>
          <p:nvPr/>
        </p:nvPicPr>
        <p:blipFill>
          <a:blip r:embed="rId2"/>
          <a:srcRect l="27458" t="13541" r="27452" b="13541"/>
          <a:stretch/>
        </p:blipFill>
        <p:spPr>
          <a:xfrm>
            <a:off x="6335640" y="2874600"/>
            <a:ext cx="2277720" cy="207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2023-11-06T11:32:06Z</dcterms:modified>
  <cp:revision>1</cp:revision>
  <dc:subject/>
  <dc:title/>
</cp:coreProperties>
</file>